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656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51FC9FE-C36F-4637-8BF1-553B86A9A517}" type="datetimeFigureOut">
              <a:rPr lang="en-US" smtClean="0"/>
              <a:t>12/9/2014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86B58BE5-B001-4FC3-B2D7-3FE7DE4D5A02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752600"/>
            <a:ext cx="7924800" cy="4080029"/>
          </a:xfrm>
        </p:spPr>
        <p:txBody>
          <a:bodyPr>
            <a:normAutofit/>
          </a:bodyPr>
          <a:lstStyle/>
          <a:p>
            <a:r>
              <a:rPr lang="en-US" sz="6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type of Prewriting do you like the most? </a:t>
            </a:r>
            <a:r>
              <a:rPr lang="en-US" sz="60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WHY?</a:t>
            </a:r>
            <a:endParaRPr lang="en-US" sz="6000" b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images.clipartpanda.com/co-author-clipart-Boy_1_Writer_Auburn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352800"/>
            <a:ext cx="2857500" cy="3066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429673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496235" cy="170216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Introductions for Expository Writing</a:t>
            </a: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704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533400"/>
            <a:ext cx="7024744" cy="1143000"/>
          </a:xfrm>
        </p:spPr>
        <p:txBody>
          <a:bodyPr/>
          <a:lstStyle/>
          <a:p>
            <a:pPr algn="ctr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08977"/>
          </a:xfrm>
        </p:spPr>
        <p:txBody>
          <a:bodyPr>
            <a:normAutofit/>
          </a:bodyPr>
          <a:lstStyle/>
          <a:p>
            <a:pPr lvl="1">
              <a:defRPr/>
            </a:pP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</a:t>
            </a:r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 the stage </a:t>
            </a: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your paper and </a:t>
            </a:r>
            <a:r>
              <a:rPr lang="en-US" sz="3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 the reader know where you’re going</a:t>
            </a:r>
          </a:p>
          <a:p>
            <a:pPr marL="68580" indent="0">
              <a:buNone/>
            </a:pPr>
            <a:endParaRPr lang="en-US" b="1" dirty="0"/>
          </a:p>
        </p:txBody>
      </p:sp>
      <p:pic>
        <p:nvPicPr>
          <p:cNvPr id="1026" name="Picture 2" descr="http://art.phillipmartin.info/art_introduction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784022"/>
            <a:ext cx="3810000" cy="2469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www.dsfm.mb.ca/ecoles/noelritchot/images/crayon%20devoir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29200" y="3634092"/>
            <a:ext cx="2857500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99476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www.clipartguide.com/_thumbs/1386-1207-2717-564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700000">
            <a:off x="3562214" y="1478951"/>
            <a:ext cx="1605201" cy="1866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533400"/>
            <a:ext cx="7848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Introductions Should Include: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7363609" cy="4648200"/>
          </a:xfrm>
        </p:spPr>
        <p:txBody>
          <a:bodyPr>
            <a:normAutofit/>
          </a:bodyPr>
          <a:lstStyle/>
          <a:p>
            <a:pPr marL="880110" lvl="1" indent="-514350">
              <a:buFont typeface="+mj-lt"/>
              <a:buAutoNum type="arabicPeriod"/>
              <a:defRPr/>
            </a:pP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Hook</a:t>
            </a:r>
            <a:b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0110" lvl="1" indent="-514350">
              <a:buFont typeface="+mj-lt"/>
              <a:buAutoNum type="arabicPeriod"/>
              <a:defRPr/>
            </a:pPr>
            <a: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 Sentences</a:t>
            </a:r>
            <a:br>
              <a:rPr lang="en-US" sz="40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4000" b="1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880110" lvl="1" indent="-514350">
              <a:buFont typeface="+mj-lt"/>
              <a:buAutoNum type="arabicPeriod"/>
              <a:defRPr/>
            </a:pPr>
            <a:r>
              <a:rPr lang="en-US" sz="4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Thesis Statement</a:t>
            </a:r>
          </a:p>
          <a:p>
            <a:endParaRPr lang="en-US" sz="4000" b="1" dirty="0">
              <a:solidFill>
                <a:schemeClr val="accent1"/>
              </a:solidFill>
            </a:endParaRPr>
          </a:p>
        </p:txBody>
      </p:sp>
      <p:pic>
        <p:nvPicPr>
          <p:cNvPr id="2052" name="Picture 4" descr="http://thumbs.dreamstime.com/z/fishing-hook-2381078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97" r="50000" b="9409"/>
          <a:stretch/>
        </p:blipFill>
        <p:spPr bwMode="auto">
          <a:xfrm rot="674662">
            <a:off x="5943600" y="1981200"/>
            <a:ext cx="2206625" cy="38209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12091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Hook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8977"/>
          </a:xfrm>
        </p:spPr>
        <p:txBody>
          <a:bodyPr>
            <a:no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3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hould </a:t>
            </a:r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grab </a:t>
            </a:r>
            <a:r>
              <a:rPr lang="en-US" sz="35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your </a:t>
            </a:r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reader’s attention</a:t>
            </a:r>
          </a:p>
          <a:p>
            <a:pPr>
              <a:buFont typeface="Arial" charset="0"/>
              <a:buChar char="•"/>
              <a:defRPr/>
            </a:pP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Should </a:t>
            </a:r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transition</a:t>
            </a: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into the </a:t>
            </a: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paper</a:t>
            </a:r>
            <a:b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5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  <a:defRPr/>
            </a:pPr>
            <a:r>
              <a:rPr lang="en-US" sz="35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You could use: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35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quote 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35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fact</a:t>
            </a:r>
          </a:p>
          <a:p>
            <a:pPr lvl="1">
              <a:buFont typeface="Arial" charset="0"/>
              <a:buChar char="•"/>
              <a:defRPr/>
            </a:pPr>
            <a:r>
              <a:rPr lang="en-US" sz="3500" b="1" i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question</a:t>
            </a:r>
            <a:endParaRPr lang="en-US" sz="3500" b="1" i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 typeface="Arial" charset="0"/>
              <a:buChar char="•"/>
              <a:defRPr/>
            </a:pP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sz="3500" b="1" dirty="0"/>
          </a:p>
        </p:txBody>
      </p:sp>
      <p:pic>
        <p:nvPicPr>
          <p:cNvPr id="3074" name="Picture 2" descr="http://languagearts.phillipmartin.info/la_quotation_marks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3400" y="3581400"/>
            <a:ext cx="413507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1731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228600"/>
            <a:ext cx="7024744" cy="1143000"/>
          </a:xfrm>
        </p:spPr>
        <p:txBody>
          <a:bodyPr/>
          <a:lstStyle/>
          <a:p>
            <a:pPr algn="ctr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Thesis Statement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3508977"/>
          </a:xfrm>
        </p:spPr>
        <p:txBody>
          <a:bodyPr/>
          <a:lstStyle/>
          <a:p>
            <a:pPr>
              <a:defRPr/>
            </a:pPr>
            <a:r>
              <a:rPr lang="en-US" sz="35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Main argument</a:t>
            </a:r>
            <a:r>
              <a:rPr lang="en-US" sz="35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your </a:t>
            </a: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paper</a:t>
            </a:r>
            <a:b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5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en-US" sz="3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Introduces </a:t>
            </a:r>
            <a:r>
              <a:rPr lang="en-US" sz="35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reader to the </a:t>
            </a:r>
            <a:r>
              <a:rPr lang="en-US" sz="3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organization </a:t>
            </a:r>
            <a:r>
              <a:rPr lang="en-US" sz="3500" b="1" u="sng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your paper</a:t>
            </a:r>
          </a:p>
          <a:p>
            <a:endParaRPr lang="en-US" dirty="0"/>
          </a:p>
        </p:txBody>
      </p:sp>
      <p:pic>
        <p:nvPicPr>
          <p:cNvPr id="4098" name="Picture 2" descr="http://reading.pppst.com/banner_mainidea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00"/>
            <a:ext cx="4495800" cy="2796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images.clipartpanda.com/tip-clipart-29236-Clipart-Illustration-Of-A-Yellow-Pencil-With-An-Eraser-Tip-Writing-Notes-Or-A-Letter_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781096"/>
            <a:ext cx="2090737" cy="24673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58133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81000"/>
            <a:ext cx="7024744" cy="1143000"/>
          </a:xfrm>
        </p:spPr>
        <p:txBody>
          <a:bodyPr/>
          <a:lstStyle/>
          <a:p>
            <a:pPr algn="ctr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Thesis Statement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600200"/>
            <a:ext cx="8001000" cy="4648200"/>
          </a:xfrm>
        </p:spPr>
        <p:txBody>
          <a:bodyPr>
            <a:normAutofit lnSpcReduction="10000"/>
          </a:bodyPr>
          <a:lstStyle/>
          <a:p>
            <a:pPr>
              <a:defRPr/>
            </a:pPr>
            <a:r>
              <a:rPr lang="en-US" sz="3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Subject: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/>
              <a:t>What or who is the topic of your paper?</a:t>
            </a:r>
            <a:br>
              <a:rPr lang="en-US" sz="3000" b="1" dirty="0"/>
            </a:br>
            <a:r>
              <a:rPr lang="en-US" sz="3000" b="1" dirty="0"/>
              <a:t> </a:t>
            </a:r>
          </a:p>
          <a:p>
            <a:pPr>
              <a:defRPr/>
            </a:pPr>
            <a:r>
              <a:rPr lang="en-US" sz="3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Direction: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/>
              <a:t>How are you investigating the topic? </a:t>
            </a:r>
            <a:br>
              <a:rPr lang="en-US" sz="3000" b="1" dirty="0"/>
            </a:br>
            <a:endParaRPr lang="en-US" sz="3000" b="1" dirty="0"/>
          </a:p>
          <a:p>
            <a:pPr>
              <a:defRPr/>
            </a:pPr>
            <a:r>
              <a:rPr lang="en-US" sz="30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Reasons:</a:t>
            </a:r>
            <a:r>
              <a:rPr lang="en-US" sz="3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3000" b="1" dirty="0"/>
              <a:t>Why is your focus true?</a:t>
            </a:r>
          </a:p>
          <a:p>
            <a:pPr>
              <a:defRPr/>
            </a:pPr>
            <a:endParaRPr lang="en-US" dirty="0"/>
          </a:p>
          <a:p>
            <a:pPr marL="68580" indent="0" algn="ctr">
              <a:buNone/>
              <a:defRPr/>
            </a:pPr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Subject + Direction + Reason 1, 2 and 3 = </a:t>
            </a:r>
            <a:b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3000" b="1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Thesis Statement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5303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76200"/>
            <a:ext cx="7024744" cy="1143000"/>
          </a:xfrm>
        </p:spPr>
        <p:txBody>
          <a:bodyPr/>
          <a:lstStyle/>
          <a:p>
            <a:pPr algn="ctr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Together…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029200"/>
          </a:xfrm>
        </p:spPr>
        <p:txBody>
          <a:bodyPr>
            <a:noAutofit/>
          </a:bodyPr>
          <a:lstStyle/>
          <a:p>
            <a:pPr marL="68580" lvl="2" indent="0" algn="ctr">
              <a:buNone/>
            </a:pPr>
            <a:r>
              <a:rPr lang="en-US" sz="2800" b="1" i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three parts of the introduction.</a:t>
            </a:r>
            <a:endParaRPr lang="en-US" sz="2200" b="1" dirty="0">
              <a:solidFill>
                <a:schemeClr val="tx1"/>
              </a:solidFill>
            </a:endParaRPr>
          </a:p>
          <a:p>
            <a:pPr marL="68580" lvl="2" indent="0">
              <a:lnSpc>
                <a:spcPct val="150000"/>
              </a:lnSpc>
              <a:buNone/>
            </a:pPr>
            <a:r>
              <a:rPr lang="en-US" b="1" dirty="0" smtClean="0">
                <a:solidFill>
                  <a:schemeClr val="tx1"/>
                </a:solidFill>
              </a:rPr>
              <a:t>“</a:t>
            </a:r>
            <a:r>
              <a:rPr lang="en-US" b="1" dirty="0">
                <a:solidFill>
                  <a:schemeClr val="tx1"/>
                </a:solidFill>
              </a:rPr>
              <a:t>Over the last thirty-six years, T.V. ratings of the Olympic women’s free-skate have sharply declined from 46 to a score of 13.6” (</a:t>
            </a:r>
            <a:r>
              <a:rPr lang="en-US" b="1" i="1" dirty="0">
                <a:solidFill>
                  <a:schemeClr val="tx1"/>
                </a:solidFill>
              </a:rPr>
              <a:t>Philadelphia Inquirer</a:t>
            </a:r>
            <a:r>
              <a:rPr lang="en-US" b="1" dirty="0">
                <a:solidFill>
                  <a:schemeClr val="tx1"/>
                </a:solidFill>
              </a:rPr>
              <a:t>, 2014</a:t>
            </a:r>
            <a:r>
              <a:rPr lang="en-US" b="1" dirty="0" smtClean="0">
                <a:solidFill>
                  <a:schemeClr val="tx1"/>
                </a:solidFill>
              </a:rPr>
              <a:t>). </a:t>
            </a:r>
            <a:r>
              <a:rPr lang="en-US" b="1" dirty="0">
                <a:solidFill>
                  <a:schemeClr val="tx1"/>
                </a:solidFill>
              </a:rPr>
              <a:t>Sports, like figure skating, are kept on the Olympic roster because they </a:t>
            </a:r>
            <a:r>
              <a:rPr lang="en-US" b="1" dirty="0" smtClean="0">
                <a:solidFill>
                  <a:schemeClr val="tx1"/>
                </a:solidFill>
              </a:rPr>
              <a:t>are part of tradition. </a:t>
            </a:r>
            <a:r>
              <a:rPr lang="en-US" b="1" dirty="0">
                <a:solidFill>
                  <a:schemeClr val="tx1"/>
                </a:solidFill>
              </a:rPr>
              <a:t>Newer sports, </a:t>
            </a:r>
            <a:r>
              <a:rPr lang="en-US" b="1" dirty="0" smtClean="0">
                <a:solidFill>
                  <a:schemeClr val="tx1"/>
                </a:solidFill>
              </a:rPr>
              <a:t>such as snowboarding, are </a:t>
            </a:r>
            <a:r>
              <a:rPr lang="en-US" b="1" dirty="0">
                <a:solidFill>
                  <a:schemeClr val="tx1"/>
                </a:solidFill>
              </a:rPr>
              <a:t>added to attract </a:t>
            </a:r>
            <a:r>
              <a:rPr lang="en-US" b="1" dirty="0" smtClean="0">
                <a:solidFill>
                  <a:schemeClr val="tx1"/>
                </a:solidFill>
              </a:rPr>
              <a:t>different people. </a:t>
            </a:r>
            <a:r>
              <a:rPr lang="en-US" b="1" dirty="0">
                <a:solidFill>
                  <a:schemeClr val="tx1"/>
                </a:solidFill>
              </a:rPr>
              <a:t>Also, sports that are not widely </a:t>
            </a:r>
            <a:r>
              <a:rPr lang="en-US" b="1" dirty="0" smtClean="0">
                <a:solidFill>
                  <a:schemeClr val="tx1"/>
                </a:solidFill>
              </a:rPr>
              <a:t>popular are </a:t>
            </a:r>
            <a:r>
              <a:rPr lang="en-US" b="1" dirty="0">
                <a:solidFill>
                  <a:schemeClr val="tx1"/>
                </a:solidFill>
              </a:rPr>
              <a:t>often eliminated because some countries are disadvantaged</a:t>
            </a:r>
            <a:r>
              <a:rPr lang="en-US" b="1" dirty="0" smtClean="0">
                <a:solidFill>
                  <a:schemeClr val="tx1"/>
                </a:solidFill>
              </a:rPr>
              <a:t>. </a:t>
            </a:r>
            <a:r>
              <a:rPr lang="en-US" b="1" dirty="0">
                <a:solidFill>
                  <a:schemeClr val="tx1"/>
                </a:solidFill>
              </a:rPr>
              <a:t>Every year, the International Olympic </a:t>
            </a:r>
            <a:r>
              <a:rPr lang="en-US" b="1" dirty="0" smtClean="0">
                <a:solidFill>
                  <a:schemeClr val="tx1"/>
                </a:solidFill>
              </a:rPr>
              <a:t>Committee adds </a:t>
            </a:r>
            <a:r>
              <a:rPr lang="en-US" b="1" dirty="0">
                <a:solidFill>
                  <a:schemeClr val="tx1"/>
                </a:solidFill>
              </a:rPr>
              <a:t>and </a:t>
            </a:r>
            <a:r>
              <a:rPr lang="en-US" b="1" dirty="0" smtClean="0">
                <a:solidFill>
                  <a:schemeClr val="tx1"/>
                </a:solidFill>
              </a:rPr>
              <a:t>eliminates sport </a:t>
            </a:r>
            <a:r>
              <a:rPr lang="en-US" b="1" dirty="0">
                <a:solidFill>
                  <a:schemeClr val="tx1"/>
                </a:solidFill>
              </a:rPr>
              <a:t>from the Olympic roster to maintain a balance between tradition, popular culture and universal participation</a:t>
            </a:r>
            <a:r>
              <a:rPr lang="en-US" b="1" dirty="0" smtClean="0">
                <a:solidFill>
                  <a:schemeClr val="tx1"/>
                </a:solidFill>
              </a:rPr>
              <a:t>.</a:t>
            </a:r>
            <a:endParaRPr lang="en-US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54359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04800"/>
            <a:ext cx="7024744" cy="1143000"/>
          </a:xfrm>
        </p:spPr>
        <p:txBody>
          <a:bodyPr/>
          <a:lstStyle/>
          <a:p>
            <a:pPr algn="ctr"/>
            <a:r>
              <a:rPr lang="en-US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</a:t>
            </a:r>
            <a:endParaRPr lang="en-US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524000"/>
            <a:ext cx="8153400" cy="4648200"/>
          </a:xfrm>
        </p:spPr>
        <p:txBody>
          <a:bodyPr>
            <a:normAutofit/>
          </a:bodyPr>
          <a:lstStyle/>
          <a:p>
            <a:r>
              <a:rPr lang="en-US" sz="2700" b="1" dirty="0" smtClean="0">
                <a:solidFill>
                  <a:schemeClr val="tx1"/>
                </a:solidFill>
              </a:rPr>
              <a:t>Write the introduction for your essay.</a:t>
            </a:r>
            <a:br>
              <a:rPr lang="en-US" sz="2700" b="1" dirty="0" smtClean="0">
                <a:solidFill>
                  <a:schemeClr val="tx1"/>
                </a:solidFill>
              </a:rPr>
            </a:br>
            <a:endParaRPr lang="en-US" sz="2700" b="1" dirty="0" smtClean="0">
              <a:solidFill>
                <a:schemeClr val="tx1"/>
              </a:solidFill>
            </a:endParaRPr>
          </a:p>
          <a:p>
            <a:r>
              <a:rPr lang="en-US" sz="2700" b="1" dirty="0" smtClean="0">
                <a:solidFill>
                  <a:schemeClr val="tx1"/>
                </a:solidFill>
              </a:rPr>
              <a:t>Remember to include:</a:t>
            </a:r>
          </a:p>
          <a:p>
            <a:pPr marL="880110" lvl="1" indent="-514350">
              <a:buFont typeface="+mj-lt"/>
              <a:buAutoNum type="arabicPeriod"/>
            </a:pPr>
            <a:r>
              <a:rPr lang="en-US" sz="2700" b="1" dirty="0" smtClean="0">
                <a:solidFill>
                  <a:schemeClr val="tx1"/>
                </a:solidFill>
              </a:rPr>
              <a:t>The </a:t>
            </a:r>
            <a:r>
              <a:rPr lang="en-US" sz="27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HOOK</a:t>
            </a:r>
            <a:r>
              <a:rPr lang="en-US" sz="2700" b="1" dirty="0" smtClean="0">
                <a:solidFill>
                  <a:schemeClr val="tx1"/>
                </a:solidFill>
              </a:rPr>
              <a:t/>
            </a:r>
            <a:br>
              <a:rPr lang="en-US" sz="2700" b="1" dirty="0" smtClean="0">
                <a:solidFill>
                  <a:schemeClr val="tx1"/>
                </a:solidFill>
              </a:rPr>
            </a:br>
            <a:endParaRPr lang="en-US" sz="2700" b="1" dirty="0" smtClean="0">
              <a:solidFill>
                <a:schemeClr val="tx1"/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2700" b="1" dirty="0" smtClean="0">
                <a:solidFill>
                  <a:schemeClr val="tx1"/>
                </a:solidFill>
              </a:rPr>
              <a:t>A </a:t>
            </a:r>
            <a:r>
              <a:rPr lang="en-US" sz="27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TOPIC SENTENCE </a:t>
            </a:r>
            <a:r>
              <a:rPr lang="en-US" sz="2700" b="1" dirty="0" smtClean="0">
                <a:solidFill>
                  <a:schemeClr val="tx1"/>
                </a:solidFill>
              </a:rPr>
              <a:t>for </a:t>
            </a:r>
            <a:r>
              <a:rPr lang="en-US" sz="2700" b="1" dirty="0" smtClean="0">
                <a:solidFill>
                  <a:schemeClr val="tx1"/>
                </a:solidFill>
              </a:rPr>
              <a:t>each of your body paragraphs</a:t>
            </a:r>
            <a:br>
              <a:rPr lang="en-US" sz="2700" b="1" dirty="0" smtClean="0">
                <a:solidFill>
                  <a:schemeClr val="tx1"/>
                </a:solidFill>
              </a:rPr>
            </a:br>
            <a:endParaRPr lang="en-US" sz="2700" b="1" dirty="0" smtClean="0">
              <a:solidFill>
                <a:schemeClr val="tx1"/>
              </a:solidFill>
            </a:endParaRPr>
          </a:p>
          <a:p>
            <a:pPr marL="880110" lvl="1" indent="-514350">
              <a:buFont typeface="+mj-lt"/>
              <a:buAutoNum type="arabicPeriod"/>
            </a:pPr>
            <a:r>
              <a:rPr lang="en-US" sz="2700" b="1" dirty="0" smtClean="0">
                <a:solidFill>
                  <a:schemeClr val="tx1"/>
                </a:solidFill>
              </a:rPr>
              <a:t>A </a:t>
            </a:r>
            <a:r>
              <a:rPr lang="en-US" sz="27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THESIS STATEMENT</a:t>
            </a:r>
            <a:endParaRPr lang="en-US" sz="2700" b="1" u="sng" dirty="0">
              <a:solidFill>
                <a:schemeClr val="accen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3" descr="http://images.clipartpanda.com/writing-clip-art-gwil11301.jpg"/>
          <p:cNvPicPr>
            <a:picLocks noChangeAspect="1" noChangeArrowheads="1"/>
          </p:cNvPicPr>
          <p:nvPr/>
        </p:nvPicPr>
        <p:blipFill rotWithShape="1">
          <a:blip r:embed="rId2"/>
          <a:srcRect b="4860"/>
          <a:stretch/>
        </p:blipFill>
        <p:spPr bwMode="auto">
          <a:xfrm>
            <a:off x="5783262" y="2057400"/>
            <a:ext cx="1844675" cy="1739674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2" name="Picture 2" descr="http://images.clipartpanda.com/horizontal-pencil-clipart-k1592869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937" y="4487917"/>
            <a:ext cx="1905000" cy="1905001"/>
          </a:xfrm>
          <a:prstGeom prst="rect">
            <a:avLst/>
          </a:prstGeom>
          <a:noFill/>
          <a:ln w="5715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6345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7">
      <a:dk1>
        <a:sysClr val="windowText" lastClr="000000"/>
      </a:dk1>
      <a:lt1>
        <a:sysClr val="window" lastClr="FFFFFF"/>
      </a:lt1>
      <a:dk2>
        <a:srgbClr val="3E3D2D"/>
      </a:dk2>
      <a:lt2>
        <a:srgbClr val="FFA94A"/>
      </a:lt2>
      <a:accent1>
        <a:srgbClr val="FF0000"/>
      </a:accent1>
      <a:accent2>
        <a:srgbClr val="FFFF00"/>
      </a:accent2>
      <a:accent3>
        <a:srgbClr val="EECD04"/>
      </a:accent3>
      <a:accent4>
        <a:srgbClr val="CFFF43"/>
      </a:accent4>
      <a:accent5>
        <a:srgbClr val="74A50F"/>
      </a:accent5>
      <a:accent6>
        <a:srgbClr val="FEA022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70</TotalTime>
  <Words>203</Words>
  <Application>Microsoft Office PowerPoint</Application>
  <PresentationFormat>On-screen Show (4:3)</PresentationFormat>
  <Paragraphs>34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Austin</vt:lpstr>
      <vt:lpstr>Do Now!</vt:lpstr>
      <vt:lpstr>Introductions for Expository Writing</vt:lpstr>
      <vt:lpstr>Introduction</vt:lpstr>
      <vt:lpstr>Introductions Should Include:</vt:lpstr>
      <vt:lpstr>Hook</vt:lpstr>
      <vt:lpstr>Thesis Statement</vt:lpstr>
      <vt:lpstr>Thesis Statement</vt:lpstr>
      <vt:lpstr>Together…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Introductions for Expository Writing</dc:title>
  <dc:creator>Goodine, Lindsey</dc:creator>
  <cp:lastModifiedBy>Shettle, Meghan</cp:lastModifiedBy>
  <cp:revision>14</cp:revision>
  <dcterms:created xsi:type="dcterms:W3CDTF">2014-12-06T20:56:26Z</dcterms:created>
  <dcterms:modified xsi:type="dcterms:W3CDTF">2014-12-09T15:30:14Z</dcterms:modified>
</cp:coreProperties>
</file>